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 id="2147483659" r:id="rId2"/>
    <p:sldMasterId id="2147483660" r:id="rId3"/>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5641557-71DA-4B7E-A9CD-B01E38F91C00}">
  <a:tblStyle styleId="{C5641557-71DA-4B7E-A9CD-B01E38F91C0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77736177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97" name="Shape 97"/>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1</a:t>
            </a:fld>
            <a:endParaRPr lang="en-US"/>
          </a:p>
        </p:txBody>
      </p:sp>
    </p:spTree>
    <p:extLst>
      <p:ext uri="{BB962C8B-B14F-4D97-AF65-F5344CB8AC3E}">
        <p14:creationId xmlns:p14="http://schemas.microsoft.com/office/powerpoint/2010/main" val="3372889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58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10" name="Shape 110"/>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3</a:t>
            </a:fld>
            <a:endParaRPr lang="en-US"/>
          </a:p>
        </p:txBody>
      </p:sp>
    </p:spTree>
    <p:extLst>
      <p:ext uri="{BB962C8B-B14F-4D97-AF65-F5344CB8AC3E}">
        <p14:creationId xmlns:p14="http://schemas.microsoft.com/office/powerpoint/2010/main" val="2784928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20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2609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a:t>I Do, was yesterday or you can do the Southern States as the I DO.  Otherwise, First Paragraph is We Do, Second Paragraph is Independent Practice</a:t>
            </a:r>
          </a:p>
        </p:txBody>
      </p:sp>
      <p:sp>
        <p:nvSpPr>
          <p:cNvPr id="128" name="Shape 1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3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0570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8</a:t>
            </a:fld>
            <a:endParaRPr lang="en-US" sz="1200" b="0" i="0" u="none">
              <a:solidFill>
                <a:srgbClr val="000000"/>
              </a:solidFill>
              <a:latin typeface="Times New Roman"/>
              <a:ea typeface="Times New Roman"/>
              <a:cs typeface="Times New Roman"/>
              <a:sym typeface="Times New Roman"/>
            </a:endParaRPr>
          </a:p>
        </p:txBody>
      </p:sp>
      <p:sp>
        <p:nvSpPr>
          <p:cNvPr id="150" name="Shape 1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51" name="Shape 15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Tree>
    <p:extLst>
      <p:ext uri="{BB962C8B-B14F-4D97-AF65-F5344CB8AC3E}">
        <p14:creationId xmlns:p14="http://schemas.microsoft.com/office/powerpoint/2010/main" val="1229996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2" name="Shape 1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1830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75" name="Shape 1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7433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762000" y="3200400"/>
            <a:ext cx="7543800" cy="15240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80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9" name="Shape 19"/>
          <p:cNvSpPr txBox="1">
            <a:spLocks noGrp="1"/>
          </p:cNvSpPr>
          <p:nvPr>
            <p:ph type="subTitle" idx="1"/>
          </p:nvPr>
        </p:nvSpPr>
        <p:spPr>
          <a:xfrm>
            <a:off x="762000" y="4724400"/>
            <a:ext cx="6858000" cy="990599"/>
          </a:xfrm>
          <a:prstGeom prst="rect">
            <a:avLst/>
          </a:prstGeom>
          <a:noFill/>
          <a:ln>
            <a:noFill/>
          </a:ln>
        </p:spPr>
        <p:txBody>
          <a:bodyPr lIns="91425" tIns="91425" rIns="91425" bIns="91425" anchor="t" anchorCtr="0"/>
          <a:lstStyle>
            <a:lvl1pPr marL="0" marR="0" lvl="0"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1pPr>
            <a:lvl2pPr marL="457200" marR="0" lvl="1" indent="0" algn="ctr" rtl="0">
              <a:spcBef>
                <a:spcPts val="440"/>
              </a:spcBef>
              <a:buClr>
                <a:schemeClr val="accent1"/>
              </a:buClr>
              <a:buFont typeface="Arial"/>
              <a:buNone/>
              <a:defRPr sz="2200" b="0" i="0" u="none" strike="noStrike" cap="none">
                <a:solidFill>
                  <a:srgbClr val="888888"/>
                </a:solidFill>
                <a:latin typeface="Times New Roman"/>
                <a:ea typeface="Times New Roman"/>
                <a:cs typeface="Times New Roman"/>
                <a:sym typeface="Times New Roman"/>
              </a:defRPr>
            </a:lvl2pPr>
            <a:lvl3pPr marL="914400" marR="0" lvl="2" indent="0" algn="ctr" rtl="0">
              <a:spcBef>
                <a:spcPts val="400"/>
              </a:spcBef>
              <a:buClr>
                <a:schemeClr val="accent1"/>
              </a:buClr>
              <a:buFont typeface="Arial"/>
              <a:buNone/>
              <a:defRPr sz="2000" b="0" i="0" u="none" strike="noStrike" cap="none">
                <a:solidFill>
                  <a:srgbClr val="888888"/>
                </a:solidFill>
                <a:latin typeface="Times New Roman"/>
                <a:ea typeface="Times New Roman"/>
                <a:cs typeface="Times New Roman"/>
                <a:sym typeface="Times New Roman"/>
              </a:defRPr>
            </a:lvl3pPr>
            <a:lvl4pPr marL="1371600" marR="0" lvl="3"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4pPr>
            <a:lvl5pPr marL="1828800" marR="0" lvl="4"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5pPr>
            <a:lvl6pPr marL="2286000" marR="0" lvl="5"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6pPr>
            <a:lvl7pPr marL="2743200" marR="0" lvl="6"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7pPr>
            <a:lvl8pPr marL="3200400" marR="0" lvl="7"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8pPr>
            <a:lvl9pPr marL="3657600" marR="0" lvl="8"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9pPr>
          </a:lstStyle>
          <a:p>
            <a:endParaRPr/>
          </a:p>
        </p:txBody>
      </p:sp>
      <p:sp>
        <p:nvSpPr>
          <p:cNvPr id="20" name="Shape 2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1" name="Shape 2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25" name="Shape 25"/>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26" name="Shape 2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7" name="Shape 2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8" name="Shape 2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8"/>
        <p:cNvGrpSpPr/>
        <p:nvPr/>
      </p:nvGrpSpPr>
      <p:grpSpPr>
        <a:xfrm>
          <a:off x="0" y="0"/>
          <a:ext cx="0" cy="0"/>
          <a:chOff x="0" y="0"/>
          <a:chExt cx="0" cy="0"/>
        </a:xfrm>
      </p:grpSpPr>
      <p:sp>
        <p:nvSpPr>
          <p:cNvPr id="39" name="Shape 39"/>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0" name="Shape 40"/>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1" name="Shape 41"/>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4" name="Shape 44"/>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5" name="Shape 45"/>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6" name="Shape 46"/>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9" name="Shape 49"/>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50" name="Shape 5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1" name="Shape 5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2" name="Shape 5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rot="5400000">
            <a:off x="-1028699" y="2476500"/>
            <a:ext cx="5410199" cy="18288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5" name="Shape 55"/>
          <p:cNvSpPr txBox="1">
            <a:spLocks noGrp="1"/>
          </p:cNvSpPr>
          <p:nvPr>
            <p:ph type="body" idx="1"/>
          </p:nvPr>
        </p:nvSpPr>
        <p:spPr>
          <a:xfrm rot="5400000">
            <a:off x="3009900" y="266700"/>
            <a:ext cx="4876799" cy="5714999"/>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56" name="Shape 56"/>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7" name="Shape 57"/>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8" name="Shape 58"/>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1" name="Shape 61"/>
          <p:cNvSpPr txBox="1">
            <a:spLocks noGrp="1"/>
          </p:cNvSpPr>
          <p:nvPr>
            <p:ph type="body" idx="1"/>
          </p:nvPr>
        </p:nvSpPr>
        <p:spPr>
          <a:xfrm rot="5400000">
            <a:off x="2590799" y="-990600"/>
            <a:ext cx="3886200" cy="7239000"/>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62" name="Shape 62"/>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3" name="Shape 63"/>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4" name="Shape 64"/>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758952" y="4572000"/>
            <a:ext cx="6784847"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7" name="Shape 67"/>
          <p:cNvSpPr>
            <a:spLocks noGrp="1"/>
          </p:cNvSpPr>
          <p:nvPr>
            <p:ph type="pic" idx="2"/>
          </p:nvPr>
        </p:nvSpPr>
        <p:spPr>
          <a:xfrm>
            <a:off x="777239" y="457200"/>
            <a:ext cx="7543800" cy="28956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lstStyle>
            <a:lvl1pPr marL="0" marR="0" lvl="0" indent="0" algn="l" rtl="0">
              <a:spcBef>
                <a:spcPts val="640"/>
              </a:spcBef>
              <a:buClr>
                <a:schemeClr val="accent1"/>
              </a:buClr>
              <a:buFont typeface="Arial"/>
              <a:buNone/>
              <a:defRPr sz="32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480"/>
              </a:spcBef>
              <a:buClr>
                <a:schemeClr val="accent1"/>
              </a:buClr>
              <a:buFont typeface="Arial"/>
              <a:buNone/>
              <a:defRPr sz="24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9pPr>
          </a:lstStyle>
          <a:p>
            <a:endParaRPr/>
          </a:p>
        </p:txBody>
      </p:sp>
      <p:sp>
        <p:nvSpPr>
          <p:cNvPr id="68" name="Shape 68"/>
          <p:cNvSpPr txBox="1">
            <a:spLocks noGrp="1"/>
          </p:cNvSpPr>
          <p:nvPr>
            <p:ph type="body" idx="1"/>
          </p:nvPr>
        </p:nvSpPr>
        <p:spPr>
          <a:xfrm>
            <a:off x="850391" y="3505200"/>
            <a:ext cx="7391399" cy="804861"/>
          </a:xfrm>
          <a:prstGeom prst="rect">
            <a:avLst/>
          </a:prstGeom>
          <a:noFill/>
          <a:ln>
            <a:noFill/>
          </a:ln>
        </p:spPr>
        <p:txBody>
          <a:bodyPr lIns="91425" tIns="91425" rIns="91425" bIns="91425" anchor="t" anchorCtr="0"/>
          <a:lstStyle>
            <a:lvl1pPr marL="0" marR="0" lvl="0" indent="0" algn="l" rtl="0">
              <a:spcBef>
                <a:spcPts val="360"/>
              </a:spcBef>
              <a:buClr>
                <a:schemeClr val="accent1"/>
              </a:buClr>
              <a:buFont typeface="Arial"/>
              <a:buNone/>
              <a:defRPr sz="18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240"/>
              </a:spcBef>
              <a:buClr>
                <a:schemeClr val="accent1"/>
              </a:buClr>
              <a:buFont typeface="Arial"/>
              <a:buNone/>
              <a:defRPr sz="12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200"/>
              </a:spcBef>
              <a:buClr>
                <a:schemeClr val="accent1"/>
              </a:buClr>
              <a:buFont typeface="Arial"/>
              <a:buNone/>
              <a:defRPr sz="10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9pPr>
          </a:lstStyle>
          <a:p>
            <a:endParaRPr/>
          </a:p>
        </p:txBody>
      </p:sp>
      <p:sp>
        <p:nvSpPr>
          <p:cNvPr id="69" name="Shape 69"/>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0" name="Shape 70"/>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1" name="Shape 71"/>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4" name="Shape 74"/>
          <p:cNvSpPr txBox="1">
            <a:spLocks noGrp="1"/>
          </p:cNvSpPr>
          <p:nvPr>
            <p:ph type="body" idx="1"/>
          </p:nvPr>
        </p:nvSpPr>
        <p:spPr>
          <a:xfrm>
            <a:off x="7620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5" name="Shape 75"/>
          <p:cNvSpPr txBox="1">
            <a:spLocks noGrp="1"/>
          </p:cNvSpPr>
          <p:nvPr>
            <p:ph type="body" idx="2"/>
          </p:nvPr>
        </p:nvSpPr>
        <p:spPr>
          <a:xfrm>
            <a:off x="46482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6" name="Shape 76"/>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7" name="Shape 77"/>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8" name="Shape 78"/>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457200" y="277812"/>
            <a:ext cx="8229600" cy="1139825"/>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9" name="Shape 89"/>
          <p:cNvSpPr>
            <a:spLocks noGrp="1"/>
          </p:cNvSpPr>
          <p:nvPr>
            <p:ph type="clipArt" idx="2"/>
          </p:nvPr>
        </p:nvSpPr>
        <p:spPr>
          <a:xfrm>
            <a:off x="457200" y="1600200"/>
            <a:ext cx="4038599" cy="4530724"/>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90" name="Shape 90"/>
          <p:cNvSpPr txBox="1">
            <a:spLocks noGrp="1"/>
          </p:cNvSpPr>
          <p:nvPr>
            <p:ph type="body" idx="1"/>
          </p:nvPr>
        </p:nvSpPr>
        <p:spPr>
          <a:xfrm>
            <a:off x="4648200" y="1600200"/>
            <a:ext cx="4038599" cy="4530724"/>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91" name="Shape 91"/>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92" name="Shape 92"/>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93" name="Shape 93"/>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p:nvPr/>
        </p:nvSpPr>
        <p:spPr>
          <a:xfrm>
            <a:off x="406275" y="0"/>
            <a:ext cx="8385300" cy="3048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1" name="Shape 11"/>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2" name="Shape 1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3" name="Shape 13"/>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14" name="Shape 14"/>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5" name="Shape 15"/>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6" name="Shape 16"/>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stretch>
            <a:fillRect/>
          </a:stretch>
        </a:blipFill>
        <a:effectLst/>
      </p:bgPr>
    </p:bg>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1" name="Shape 31"/>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32" name="Shape 32"/>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4" name="Shape 34"/>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
        <p:nvSpPr>
          <p:cNvPr id="35" name="Shape 35"/>
          <p:cNvSpPr txBox="1"/>
          <p:nvPr/>
        </p:nvSpPr>
        <p:spPr>
          <a:xfrm>
            <a:off x="777875" y="0"/>
            <a:ext cx="7543800" cy="490500"/>
          </a:xfrm>
          <a:prstGeom prst="rect">
            <a:avLst/>
          </a:prstGeom>
          <a:solidFill>
            <a:schemeClr val="accent1"/>
          </a:solidFill>
          <a:ln w="9525" cap="flat" cmpd="sng">
            <a:solidFill>
              <a:srgbClr val="FFFFFF">
                <a:alpha val="0"/>
              </a:srgbClr>
            </a:solidFill>
            <a:prstDash val="solid"/>
            <a:round/>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800">
                <a:solidFill>
                  <a:srgbClr val="FFFFFF"/>
                </a:solidFill>
                <a:latin typeface="Times New Roman"/>
                <a:ea typeface="Times New Roman"/>
                <a:cs typeface="Times New Roman"/>
                <a:sym typeface="Times New Roman"/>
              </a:rPr>
              <a:t>Objective:  (St. 8.2.3) Evaluate the major debates over slavery that occurred when writing the Constitution.</a:t>
            </a:r>
          </a:p>
        </p:txBody>
      </p:sp>
      <p:sp>
        <p:nvSpPr>
          <p:cNvPr id="36" name="Shape 36"/>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37" name="Shape 37"/>
          <p:cNvSpPr txBox="1"/>
          <p:nvPr/>
        </p:nvSpPr>
        <p:spPr>
          <a:xfrm>
            <a:off x="7208350" y="236475"/>
            <a:ext cx="1113300" cy="297900"/>
          </a:xfrm>
          <a:prstGeom prst="rect">
            <a:avLst/>
          </a:prstGeom>
          <a:solidFill>
            <a:schemeClr val="accent1"/>
          </a:solidFill>
          <a:ln>
            <a:noFill/>
          </a:ln>
        </p:spPr>
        <p:txBody>
          <a:bodyPr lIns="91425" tIns="91425" rIns="91425" bIns="91425" anchor="t" anchorCtr="0">
            <a:noAutofit/>
          </a:bodyPr>
          <a:lstStyle/>
          <a:p>
            <a:pPr lvl="0">
              <a:spcBef>
                <a:spcPts val="0"/>
              </a:spcBef>
              <a:buNone/>
            </a:pPr>
            <a:r>
              <a:rPr lang="en-US">
                <a:solidFill>
                  <a:srgbClr val="FFFFFF"/>
                </a:solidFill>
              </a:rPr>
              <a:t>11/18/16</a:t>
            </a: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79"/>
        <p:cNvGrpSpPr/>
        <p:nvPr/>
      </p:nvGrpSpPr>
      <p:grpSpPr>
        <a:xfrm>
          <a:off x="0" y="0"/>
          <a:ext cx="0" cy="0"/>
          <a:chOff x="0" y="0"/>
          <a:chExt cx="0" cy="0"/>
        </a:xfrm>
      </p:grpSpPr>
      <p:sp>
        <p:nvSpPr>
          <p:cNvPr id="80" name="Shape 80"/>
          <p:cNvSpPr txBox="1"/>
          <p:nvPr/>
        </p:nvSpPr>
        <p:spPr>
          <a:xfrm>
            <a:off x="777875" y="0"/>
            <a:ext cx="7543800" cy="381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81" name="Shape 81"/>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82" name="Shape 8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3" name="Shape 83"/>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84" name="Shape 84"/>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85" name="Shape 85"/>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86" name="Shape 86"/>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drive.google.com/open?id=0B5GE5OaStWGuVDJZSDFkQ216WlU&amp;authuser=0"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762000" y="685800"/>
            <a:ext cx="7543800" cy="3886200"/>
          </a:xfrm>
          <a:prstGeom prst="rect">
            <a:avLst/>
          </a:prstGeom>
        </p:spPr>
        <p:txBody>
          <a:bodyPr lIns="91425" tIns="91425" rIns="91425" bIns="91425" anchor="t" anchorCtr="0">
            <a:noAutofit/>
          </a:bodyPr>
          <a:lstStyle/>
          <a:p>
            <a:pPr lvl="0" algn="ctr" rtl="0">
              <a:spcBef>
                <a:spcPts val="0"/>
              </a:spcBef>
              <a:buNone/>
            </a:pPr>
            <a:r>
              <a:rPr lang="en-US" sz="4800" b="1">
                <a:solidFill>
                  <a:schemeClr val="accent6"/>
                </a:solidFill>
              </a:rPr>
              <a:t>Come in Quietly</a:t>
            </a:r>
          </a:p>
          <a:p>
            <a:pPr lvl="0" algn="ctr" rtl="0">
              <a:spcBef>
                <a:spcPts val="0"/>
              </a:spcBef>
              <a:buNone/>
            </a:pPr>
            <a:endParaRPr sz="4800" b="1">
              <a:solidFill>
                <a:schemeClr val="accent6"/>
              </a:solidFill>
            </a:endParaRPr>
          </a:p>
          <a:p>
            <a:pPr lvl="0" algn="ctr" rtl="0">
              <a:spcBef>
                <a:spcPts val="0"/>
              </a:spcBef>
              <a:buNone/>
            </a:pPr>
            <a:r>
              <a:rPr lang="en-US" sz="4800" b="1">
                <a:solidFill>
                  <a:srgbClr val="000000"/>
                </a:solidFill>
              </a:rPr>
              <a:t>Take out a pen or pencil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p:nvPr/>
        </p:nvSpPr>
        <p:spPr>
          <a:xfrm>
            <a:off x="6874900" y="544625"/>
            <a:ext cx="1447800" cy="381000"/>
          </a:xfrm>
          <a:prstGeom prst="rect">
            <a:avLst/>
          </a:prstGeom>
          <a:noFill/>
          <a:ln>
            <a:noFill/>
          </a:ln>
        </p:spPr>
        <p:txBody>
          <a:bodyPr lIns="91425" tIns="45700" rIns="91425" bIns="45700" anchor="t" anchorCtr="0">
            <a:noAutofit/>
          </a:bodyPr>
          <a:lstStyle/>
          <a:p>
            <a:pPr lvl="0" rtl="0">
              <a:spcBef>
                <a:spcPts val="0"/>
              </a:spcBef>
              <a:buSzPct val="25000"/>
              <a:buNone/>
            </a:pPr>
            <a:r>
              <a:rPr lang="en-US" sz="1800" b="1">
                <a:solidFill>
                  <a:srgbClr val="F3F3F3"/>
                </a:solidFill>
                <a:latin typeface="Verdana"/>
                <a:ea typeface="Verdana"/>
                <a:cs typeface="Verdana"/>
                <a:sym typeface="Verdana"/>
              </a:rPr>
              <a:t>Objective</a:t>
            </a:r>
          </a:p>
        </p:txBody>
      </p:sp>
      <p:sp>
        <p:nvSpPr>
          <p:cNvPr id="105" name="Shape 105"/>
          <p:cNvSpPr txBox="1">
            <a:spLocks noGrp="1"/>
          </p:cNvSpPr>
          <p:nvPr>
            <p:ph type="title"/>
          </p:nvPr>
        </p:nvSpPr>
        <p:spPr>
          <a:xfrm>
            <a:off x="450000" y="925624"/>
            <a:ext cx="8244000" cy="2241300"/>
          </a:xfrm>
          <a:prstGeom prst="rect">
            <a:avLst/>
          </a:prstGeom>
        </p:spPr>
        <p:txBody>
          <a:bodyPr lIns="91425" tIns="91425" rIns="91425" bIns="91425" anchor="b" anchorCtr="0">
            <a:noAutofit/>
          </a:bodyPr>
          <a:lstStyle/>
          <a:p>
            <a:pPr lvl="0" rtl="0">
              <a:spcBef>
                <a:spcPts val="0"/>
              </a:spcBef>
              <a:buNone/>
            </a:pPr>
            <a:r>
              <a:rPr lang="en-US" sz="3600" b="1">
                <a:solidFill>
                  <a:srgbClr val="FFFFFF"/>
                </a:solidFill>
              </a:rPr>
              <a:t>Objective:  Evaluate the major debates over slavery that occurred when writing the Constitution.</a:t>
            </a:r>
          </a:p>
        </p:txBody>
      </p:sp>
      <p:sp>
        <p:nvSpPr>
          <p:cNvPr id="106" name="Shape 106"/>
          <p:cNvSpPr txBox="1">
            <a:spLocks noGrp="1"/>
          </p:cNvSpPr>
          <p:nvPr>
            <p:ph type="body" idx="1"/>
          </p:nvPr>
        </p:nvSpPr>
        <p:spPr>
          <a:xfrm>
            <a:off x="457200" y="3650075"/>
            <a:ext cx="8229600" cy="2406300"/>
          </a:xfrm>
          <a:prstGeom prst="rect">
            <a:avLst/>
          </a:prstGeom>
        </p:spPr>
        <p:txBody>
          <a:bodyPr lIns="91425" tIns="91425" rIns="91425" bIns="91425" anchor="t" anchorCtr="0">
            <a:noAutofit/>
          </a:bodyPr>
          <a:lstStyle/>
          <a:p>
            <a:pPr marL="0" lvl="0" indent="0" rtl="0">
              <a:spcBef>
                <a:spcPts val="0"/>
              </a:spcBef>
              <a:buClr>
                <a:srgbClr val="006699"/>
              </a:buClr>
              <a:buSzPct val="25000"/>
              <a:buFont typeface="Verdana"/>
              <a:buNone/>
            </a:pPr>
            <a:r>
              <a:rPr lang="en-US" sz="1600" b="1">
                <a:solidFill>
                  <a:srgbClr val="0000FF"/>
                </a:solidFill>
              </a:rPr>
              <a:t>Standard 8.2.3: Evaluate the major debates that occurred during the development of the Constitution and their ultimate resolutions in such areas as shared power among institutions, divided state-federal power, slavery, the rights of individuals and states (later addressed by the addition of the Bill of Rights), and the status of American Indian nations under the commerce clause.</a:t>
            </a:r>
          </a:p>
          <a:p>
            <a:pPr marL="0" lvl="0" indent="0" rtl="0">
              <a:spcBef>
                <a:spcPts val="0"/>
              </a:spcBef>
              <a:buClr>
                <a:srgbClr val="006699"/>
              </a:buClr>
              <a:buSzPct val="25000"/>
              <a:buFont typeface="Verdana"/>
              <a:buNone/>
            </a:pPr>
            <a:endParaRPr sz="1600" b="1">
              <a:solidFill>
                <a:srgbClr val="0000FF"/>
              </a:solidFill>
            </a:endParaRPr>
          </a:p>
          <a:p>
            <a:pPr marL="0" lvl="0" indent="0" rtl="0">
              <a:spcBef>
                <a:spcPts val="320"/>
              </a:spcBef>
              <a:buClr>
                <a:srgbClr val="006699"/>
              </a:buClr>
              <a:buSzPct val="25000"/>
              <a:buFont typeface="Verdana"/>
              <a:buNone/>
            </a:pPr>
            <a:r>
              <a:rPr lang="en-US" sz="1600" b="1">
                <a:solidFill>
                  <a:srgbClr val="0000FF"/>
                </a:solidFill>
              </a:rPr>
              <a:t>RH 8.7: Integrate visual information (e.g., in charts, graphs, photos, videos, or maps) with other information in print and digital texts.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416700" y="685800"/>
            <a:ext cx="8351100" cy="5675700"/>
          </a:xfrm>
          <a:prstGeom prst="rect">
            <a:avLst/>
          </a:prstGeom>
        </p:spPr>
        <p:txBody>
          <a:bodyPr lIns="91425" tIns="91425" rIns="91425" bIns="91425" anchor="t" anchorCtr="0">
            <a:noAutofit/>
          </a:bodyPr>
          <a:lstStyle/>
          <a:p>
            <a:pPr lvl="0" rtl="0">
              <a:spcBef>
                <a:spcPts val="0"/>
              </a:spcBef>
              <a:buNone/>
            </a:pPr>
            <a:r>
              <a:rPr lang="en-US" sz="3600" b="1">
                <a:solidFill>
                  <a:schemeClr val="accent6"/>
                </a:solidFill>
              </a:rPr>
              <a:t>Prior Knowledge:</a:t>
            </a:r>
          </a:p>
          <a:p>
            <a:pPr lvl="0" rtl="0">
              <a:spcBef>
                <a:spcPts val="0"/>
              </a:spcBef>
              <a:buNone/>
            </a:pPr>
            <a:endParaRPr sz="3600" b="1">
              <a:solidFill>
                <a:schemeClr val="accent6"/>
              </a:solidFill>
            </a:endParaRPr>
          </a:p>
          <a:p>
            <a:pPr lvl="0" rtl="0">
              <a:spcBef>
                <a:spcPts val="0"/>
              </a:spcBef>
              <a:buNone/>
            </a:pPr>
            <a:r>
              <a:rPr lang="en-US" sz="3600" b="1">
                <a:solidFill>
                  <a:srgbClr val="000000"/>
                </a:solidFill>
              </a:rPr>
              <a:t>You already know about the Great Compromise.</a:t>
            </a:r>
          </a:p>
          <a:p>
            <a:pPr lvl="0" rtl="0">
              <a:spcBef>
                <a:spcPts val="0"/>
              </a:spcBef>
              <a:buNone/>
            </a:pPr>
            <a:endParaRPr sz="3600" b="1">
              <a:solidFill>
                <a:srgbClr val="000000"/>
              </a:solidFill>
            </a:endParaRPr>
          </a:p>
          <a:p>
            <a:pPr lvl="0" rtl="0">
              <a:spcBef>
                <a:spcPts val="0"/>
              </a:spcBef>
              <a:buNone/>
            </a:pPr>
            <a:r>
              <a:rPr lang="en-US" sz="3600" b="1">
                <a:solidFill>
                  <a:srgbClr val="000000"/>
                </a:solidFill>
              </a:rPr>
              <a:t>What problem did the Great Compromise solve?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262626"/>
              </a:buClr>
              <a:buSzPct val="25000"/>
              <a:buFont typeface="Arial"/>
              <a:buNone/>
            </a:pPr>
            <a:r>
              <a:rPr lang="en-US" sz="2400" b="1">
                <a:latin typeface="Arial"/>
                <a:ea typeface="Arial"/>
                <a:cs typeface="Arial"/>
                <a:sym typeface="Arial"/>
              </a:rPr>
              <a:t>Steps: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Read the text.</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List the key facts about each plan on the Graphic Organizer.</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Highlight similarities between the plans.</a:t>
            </a:r>
          </a:p>
        </p:txBody>
      </p:sp>
      <p:sp>
        <p:nvSpPr>
          <p:cNvPr id="118" name="Shape 118"/>
          <p:cNvSpPr txBox="1"/>
          <p:nvPr/>
        </p:nvSpPr>
        <p:spPr>
          <a:xfrm>
            <a:off x="6424100" y="441000"/>
            <a:ext cx="2371200" cy="520800"/>
          </a:xfrm>
          <a:prstGeom prst="rect">
            <a:avLst/>
          </a:prstGeom>
          <a:noFill/>
          <a:ln>
            <a:noFill/>
          </a:ln>
        </p:spPr>
        <p:txBody>
          <a:bodyPr lIns="91425" tIns="91425" rIns="91425" bIns="91425" anchor="t" anchorCtr="0">
            <a:noAutofit/>
          </a:bodyPr>
          <a:lstStyle/>
          <a:p>
            <a:pPr lvl="0" rtl="0">
              <a:spcBef>
                <a:spcPts val="0"/>
              </a:spcBef>
              <a:buNone/>
            </a:pPr>
            <a:r>
              <a:rPr lang="en-US" sz="2400" b="1"/>
              <a:t>Skills</a:t>
            </a:r>
          </a:p>
        </p:txBody>
      </p:sp>
      <p:graphicFrame>
        <p:nvGraphicFramePr>
          <p:cNvPr id="119" name="Shape 119"/>
          <p:cNvGraphicFramePr/>
          <p:nvPr/>
        </p:nvGraphicFramePr>
        <p:xfrm>
          <a:off x="375225" y="3184175"/>
          <a:ext cx="8393550" cy="3115325"/>
        </p:xfrm>
        <a:graphic>
          <a:graphicData uri="http://schemas.openxmlformats.org/drawingml/2006/table">
            <a:tbl>
              <a:tblPr>
                <a:noFill/>
                <a:tableStyleId>{C5641557-71DA-4B7E-A9CD-B01E38F91C00}</a:tableStyleId>
              </a:tblPr>
              <a:tblGrid>
                <a:gridCol w="2797850"/>
                <a:gridCol w="2797850"/>
                <a:gridCol w="2797850"/>
              </a:tblGrid>
              <a:tr h="473875">
                <a:tc>
                  <a:txBody>
                    <a:bodyPr/>
                    <a:lstStyle/>
                    <a:p>
                      <a:pPr lvl="0" algn="ctr" rtl="0">
                        <a:spcBef>
                          <a:spcPts val="0"/>
                        </a:spcBef>
                        <a:buNone/>
                      </a:pPr>
                      <a:r>
                        <a:rPr lang="en-US" sz="1800" b="1"/>
                        <a:t>Northern Position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3/5ths  Compromise</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Southern Position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1929950">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711500">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R="0" lvl="0" algn="l" rtl="0">
              <a:lnSpc>
                <a:spcPct val="100000"/>
              </a:lnSpc>
              <a:spcBef>
                <a:spcPts val="0"/>
              </a:spcBef>
              <a:spcAft>
                <a:spcPts val="0"/>
              </a:spcAft>
              <a:buNone/>
            </a:pPr>
            <a:r>
              <a:rPr lang="en-US" sz="2400" b="1">
                <a:latin typeface="Arial"/>
                <a:ea typeface="Arial"/>
                <a:cs typeface="Arial"/>
                <a:sym typeface="Arial"/>
              </a:rPr>
              <a:t>Slavery</a:t>
            </a:r>
          </a:p>
          <a:p>
            <a:pPr marR="0" lvl="0" algn="l" rtl="0">
              <a:lnSpc>
                <a:spcPct val="100000"/>
              </a:lnSpc>
              <a:spcBef>
                <a:spcPts val="0"/>
              </a:spcBef>
              <a:spcAft>
                <a:spcPts val="0"/>
              </a:spcAft>
              <a:buNone/>
            </a:pPr>
            <a:endParaRPr sz="2400" b="1">
              <a:latin typeface="Arial"/>
              <a:ea typeface="Arial"/>
              <a:cs typeface="Arial"/>
              <a:sym typeface="Arial"/>
            </a:endParaRPr>
          </a:p>
          <a:p>
            <a:pPr marR="0" lvl="0" algn="l" rtl="0">
              <a:lnSpc>
                <a:spcPct val="100000"/>
              </a:lnSpc>
              <a:spcBef>
                <a:spcPts val="0"/>
              </a:spcBef>
              <a:spcAft>
                <a:spcPts val="0"/>
              </a:spcAft>
              <a:buNone/>
            </a:pPr>
            <a:endParaRPr sz="2400" b="1">
              <a:latin typeface="Arial"/>
              <a:ea typeface="Arial"/>
              <a:cs typeface="Arial"/>
              <a:sym typeface="Arial"/>
            </a:endParaRPr>
          </a:p>
          <a:p>
            <a:pPr marR="0" lvl="0" algn="l" rtl="0">
              <a:lnSpc>
                <a:spcPct val="100000"/>
              </a:lnSpc>
              <a:spcBef>
                <a:spcPts val="0"/>
              </a:spcBef>
              <a:spcAft>
                <a:spcPts val="0"/>
              </a:spcAft>
              <a:buNone/>
            </a:pPr>
            <a:r>
              <a:rPr lang="en-US" sz="2400" b="1" u="sng">
                <a:solidFill>
                  <a:schemeClr val="hlink"/>
                </a:solidFill>
                <a:latin typeface="Arial"/>
                <a:ea typeface="Arial"/>
                <a:cs typeface="Arial"/>
                <a:sym typeface="Arial"/>
                <a:hlinkClick r:id="rId3"/>
              </a:rPr>
              <a:t>The Atlantic Slave Trade</a:t>
            </a:r>
          </a:p>
        </p:txBody>
      </p:sp>
      <p:sp>
        <p:nvSpPr>
          <p:cNvPr id="125" name="Shape 125"/>
          <p:cNvSpPr txBox="1"/>
          <p:nvPr/>
        </p:nvSpPr>
        <p:spPr>
          <a:xfrm>
            <a:off x="6424100" y="441000"/>
            <a:ext cx="2371200" cy="520800"/>
          </a:xfrm>
          <a:prstGeom prst="rect">
            <a:avLst/>
          </a:prstGeom>
          <a:noFill/>
          <a:ln>
            <a:noFill/>
          </a:ln>
        </p:spPr>
        <p:txBody>
          <a:bodyPr lIns="91425" tIns="91425" rIns="91425" bIns="91425" anchor="t" anchorCtr="0">
            <a:noAutofit/>
          </a:bodyPr>
          <a:lstStyle/>
          <a:p>
            <a:pPr lvl="0" rtl="0">
              <a:spcBef>
                <a:spcPts val="0"/>
              </a:spcBef>
              <a:buNone/>
            </a:pPr>
            <a:r>
              <a:rPr lang="en-US" sz="2400" b="1"/>
              <a:t>Skills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261900" y="381000"/>
            <a:ext cx="8620200" cy="6101999"/>
          </a:xfrm>
          <a:prstGeom prst="rect">
            <a:avLst/>
          </a:prstGeom>
          <a:noFill/>
          <a:ln>
            <a:noFill/>
          </a:ln>
        </p:spPr>
        <p:txBody>
          <a:bodyPr lIns="91425" tIns="45700" rIns="91425" bIns="45700" anchor="t" anchorCtr="0">
            <a:noAutofit/>
          </a:bodyPr>
          <a:lstStyle/>
          <a:p>
            <a:pPr lvl="0" rtl="0">
              <a:spcBef>
                <a:spcPts val="0"/>
              </a:spcBef>
              <a:buNone/>
            </a:pPr>
            <a:r>
              <a:rPr lang="en-US" sz="2000" b="1">
                <a:solidFill>
                  <a:srgbClr val="0000FF"/>
                </a:solidFill>
                <a:latin typeface="Times New Roman"/>
                <a:ea typeface="Times New Roman"/>
                <a:cs typeface="Times New Roman"/>
                <a:sym typeface="Times New Roman"/>
              </a:rPr>
              <a:t>Slavery and Population</a:t>
            </a:r>
          </a:p>
          <a:p>
            <a:pPr lvl="0">
              <a:spcBef>
                <a:spcPts val="0"/>
              </a:spcBef>
              <a:buNone/>
            </a:pPr>
            <a:r>
              <a:rPr lang="en-US" sz="1900" b="1">
                <a:solidFill>
                  <a:schemeClr val="dk1"/>
                </a:solidFill>
                <a:latin typeface="Times New Roman"/>
                <a:ea typeface="Times New Roman"/>
                <a:cs typeface="Times New Roman"/>
                <a:sym typeface="Times New Roman"/>
              </a:rPr>
              <a:t>	</a:t>
            </a:r>
            <a:r>
              <a:rPr lang="en-US" sz="1900" b="1">
                <a:solidFill>
                  <a:srgbClr val="999999"/>
                </a:solidFill>
                <a:latin typeface="Times New Roman"/>
                <a:ea typeface="Times New Roman"/>
                <a:cs typeface="Times New Roman"/>
                <a:sym typeface="Times New Roman"/>
              </a:rPr>
              <a:t>22.</a:t>
            </a:r>
            <a:r>
              <a:rPr lang="en-US" sz="1900" b="1">
                <a:solidFill>
                  <a:schemeClr val="dk1"/>
                </a:solidFill>
                <a:latin typeface="Times New Roman"/>
                <a:ea typeface="Times New Roman"/>
                <a:cs typeface="Times New Roman"/>
                <a:sym typeface="Times New Roman"/>
              </a:rPr>
              <a:t> When the delegates met for the Constitutional Convention, the Slave Trade was a major issue. </a:t>
            </a:r>
            <a:r>
              <a:rPr lang="en-US" sz="1900" b="1">
                <a:solidFill>
                  <a:srgbClr val="999999"/>
                </a:solidFill>
                <a:latin typeface="Times New Roman"/>
                <a:ea typeface="Times New Roman"/>
                <a:cs typeface="Times New Roman"/>
                <a:sym typeface="Times New Roman"/>
              </a:rPr>
              <a:t>23.</a:t>
            </a:r>
            <a:r>
              <a:rPr lang="en-US" sz="1900" b="1">
                <a:solidFill>
                  <a:schemeClr val="dk1"/>
                </a:solidFill>
                <a:latin typeface="Times New Roman"/>
                <a:ea typeface="Times New Roman"/>
                <a:cs typeface="Times New Roman"/>
                <a:sym typeface="Times New Roman"/>
              </a:rPr>
              <a:t> Delegates from Southern states wanted to make sure the new Constitution did not abolish slavery itself or interfere in the Slave Trade. </a:t>
            </a:r>
            <a:r>
              <a:rPr lang="en-US" sz="1900" b="1">
                <a:solidFill>
                  <a:srgbClr val="999999"/>
                </a:solidFill>
                <a:latin typeface="Times New Roman"/>
                <a:ea typeface="Times New Roman"/>
                <a:cs typeface="Times New Roman"/>
                <a:sym typeface="Times New Roman"/>
              </a:rPr>
              <a:t>24.</a:t>
            </a:r>
            <a:r>
              <a:rPr lang="en-US" sz="1900" b="1">
                <a:solidFill>
                  <a:schemeClr val="dk1"/>
                </a:solidFill>
                <a:latin typeface="Times New Roman"/>
                <a:ea typeface="Times New Roman"/>
                <a:cs typeface="Times New Roman"/>
                <a:sym typeface="Times New Roman"/>
              </a:rPr>
              <a:t> Delegates from Northern states knew that they would not be able to get slavery abolished but they did want some limits on the Slave Trade. </a:t>
            </a:r>
            <a:r>
              <a:rPr lang="en-US" sz="1900" b="1">
                <a:solidFill>
                  <a:srgbClr val="999999"/>
                </a:solidFill>
                <a:latin typeface="Times New Roman"/>
                <a:ea typeface="Times New Roman"/>
                <a:cs typeface="Times New Roman"/>
                <a:sym typeface="Times New Roman"/>
              </a:rPr>
              <a:t>25.</a:t>
            </a:r>
            <a:r>
              <a:rPr lang="en-US" sz="1900" b="1">
                <a:solidFill>
                  <a:schemeClr val="dk1"/>
                </a:solidFill>
                <a:latin typeface="Times New Roman"/>
                <a:ea typeface="Times New Roman"/>
                <a:cs typeface="Times New Roman"/>
                <a:sym typeface="Times New Roman"/>
              </a:rPr>
              <a:t> Their compromise was to agree to not make any laws pertaining to slavery or the slave trade for the next twenty years. </a:t>
            </a:r>
            <a:r>
              <a:rPr lang="en-US" sz="1900" b="1">
                <a:solidFill>
                  <a:srgbClr val="999999"/>
                </a:solidFill>
                <a:latin typeface="Times New Roman"/>
                <a:ea typeface="Times New Roman"/>
                <a:cs typeface="Times New Roman"/>
                <a:sym typeface="Times New Roman"/>
              </a:rPr>
              <a:t>26.</a:t>
            </a:r>
            <a:r>
              <a:rPr lang="en-US" sz="1900" b="1">
                <a:solidFill>
                  <a:schemeClr val="dk1"/>
                </a:solidFill>
                <a:latin typeface="Times New Roman"/>
                <a:ea typeface="Times New Roman"/>
                <a:cs typeface="Times New Roman"/>
                <a:sym typeface="Times New Roman"/>
              </a:rPr>
              <a:t> After that, the issue could be revisited.</a:t>
            </a:r>
          </a:p>
          <a:p>
            <a:pPr lvl="0" rtl="0">
              <a:spcBef>
                <a:spcPts val="0"/>
              </a:spcBef>
              <a:buNone/>
            </a:pPr>
            <a:r>
              <a:rPr lang="en-US" sz="1900" b="1">
                <a:solidFill>
                  <a:schemeClr val="dk1"/>
                </a:solidFill>
                <a:latin typeface="Times New Roman"/>
                <a:ea typeface="Times New Roman"/>
                <a:cs typeface="Times New Roman"/>
                <a:sym typeface="Times New Roman"/>
              </a:rPr>
              <a:t>	</a:t>
            </a:r>
            <a:r>
              <a:rPr lang="en-US" sz="1900" b="1">
                <a:solidFill>
                  <a:srgbClr val="999999"/>
                </a:solidFill>
                <a:latin typeface="Times New Roman"/>
                <a:ea typeface="Times New Roman"/>
                <a:cs typeface="Times New Roman"/>
                <a:sym typeface="Times New Roman"/>
              </a:rPr>
              <a:t>27.</a:t>
            </a:r>
            <a:r>
              <a:rPr lang="en-US" sz="1900" b="1">
                <a:solidFill>
                  <a:schemeClr val="dk1"/>
                </a:solidFill>
                <a:latin typeface="Times New Roman"/>
                <a:ea typeface="Times New Roman"/>
                <a:cs typeface="Times New Roman"/>
                <a:sym typeface="Times New Roman"/>
              </a:rPr>
              <a:t> Another major issue relating to slavery that the writers of the Constitution faced was population.     </a:t>
            </a:r>
            <a:r>
              <a:rPr lang="en-US" sz="1900" b="1">
                <a:solidFill>
                  <a:srgbClr val="999999"/>
                </a:solidFill>
                <a:latin typeface="Times New Roman"/>
                <a:ea typeface="Times New Roman"/>
                <a:cs typeface="Times New Roman"/>
                <a:sym typeface="Times New Roman"/>
              </a:rPr>
              <a:t>28.</a:t>
            </a:r>
            <a:r>
              <a:rPr lang="en-US" sz="1900" b="1">
                <a:solidFill>
                  <a:schemeClr val="dk1"/>
                </a:solidFill>
                <a:latin typeface="Times New Roman"/>
                <a:ea typeface="Times New Roman"/>
                <a:cs typeface="Times New Roman"/>
                <a:sym typeface="Times New Roman"/>
              </a:rPr>
              <a:t> Throughout the discussions of the Constitutional Convention, the issue of a government based on the population of the states was brought up. </a:t>
            </a:r>
            <a:r>
              <a:rPr lang="en-US" sz="1900" b="1">
                <a:solidFill>
                  <a:srgbClr val="999999"/>
                </a:solidFill>
                <a:latin typeface="Times New Roman"/>
                <a:ea typeface="Times New Roman"/>
                <a:cs typeface="Times New Roman"/>
                <a:sym typeface="Times New Roman"/>
              </a:rPr>
              <a:t>29.</a:t>
            </a:r>
            <a:r>
              <a:rPr lang="en-US" sz="1900" b="1">
                <a:solidFill>
                  <a:schemeClr val="dk1"/>
                </a:solidFill>
                <a:latin typeface="Times New Roman"/>
                <a:ea typeface="Times New Roman"/>
                <a:cs typeface="Times New Roman"/>
                <a:sym typeface="Times New Roman"/>
              </a:rPr>
              <a:t> Northern states, who were mostly free of slaves, believed that since a slave could not vote, they should not count as part of the population. </a:t>
            </a:r>
            <a:r>
              <a:rPr lang="en-US" sz="1900" b="1">
                <a:solidFill>
                  <a:srgbClr val="999999"/>
                </a:solidFill>
                <a:latin typeface="Times New Roman"/>
                <a:ea typeface="Times New Roman"/>
                <a:cs typeface="Times New Roman"/>
                <a:sym typeface="Times New Roman"/>
              </a:rPr>
              <a:t>30.</a:t>
            </a:r>
            <a:r>
              <a:rPr lang="en-US" sz="1900" b="1">
                <a:solidFill>
                  <a:schemeClr val="dk1"/>
                </a:solidFill>
                <a:latin typeface="Times New Roman"/>
                <a:ea typeface="Times New Roman"/>
                <a:cs typeface="Times New Roman"/>
                <a:sym typeface="Times New Roman"/>
              </a:rPr>
              <a:t> Southern states, however, believed that since slaves were a part of their daily lives and economic welfare, they should be counted as part of the population.      </a:t>
            </a:r>
            <a:r>
              <a:rPr lang="en-US" sz="1900" b="1">
                <a:solidFill>
                  <a:srgbClr val="999999"/>
                </a:solidFill>
                <a:latin typeface="Times New Roman"/>
                <a:ea typeface="Times New Roman"/>
                <a:cs typeface="Times New Roman"/>
                <a:sym typeface="Times New Roman"/>
              </a:rPr>
              <a:t>31.</a:t>
            </a:r>
            <a:r>
              <a:rPr lang="en-US" sz="1900" b="1">
                <a:solidFill>
                  <a:schemeClr val="dk1"/>
                </a:solidFill>
                <a:latin typeface="Times New Roman"/>
                <a:ea typeface="Times New Roman"/>
                <a:cs typeface="Times New Roman"/>
                <a:sym typeface="Times New Roman"/>
              </a:rPr>
              <a:t> Roger Sherman, a delegate from Connecticut, proposed a compromise that was eventually agreed upon by both the Northern and Southern states.       </a:t>
            </a:r>
            <a:r>
              <a:rPr lang="en-US" sz="1900" b="1">
                <a:solidFill>
                  <a:srgbClr val="999999"/>
                </a:solidFill>
                <a:latin typeface="Times New Roman"/>
                <a:ea typeface="Times New Roman"/>
                <a:cs typeface="Times New Roman"/>
                <a:sym typeface="Times New Roman"/>
              </a:rPr>
              <a:t>32.</a:t>
            </a:r>
            <a:r>
              <a:rPr lang="en-US" sz="1900" b="1">
                <a:solidFill>
                  <a:schemeClr val="dk1"/>
                </a:solidFill>
                <a:latin typeface="Times New Roman"/>
                <a:ea typeface="Times New Roman"/>
                <a:cs typeface="Times New Roman"/>
                <a:sym typeface="Times New Roman"/>
              </a:rPr>
              <a:t> Each slave would count as 3/5 of a person when population was counted to determine the number of representatives each state would receive in the government. </a:t>
            </a:r>
          </a:p>
        </p:txBody>
      </p:sp>
      <p:sp>
        <p:nvSpPr>
          <p:cNvPr id="131" name="Shape 131"/>
          <p:cNvSpPr txBox="1"/>
          <p:nvPr/>
        </p:nvSpPr>
        <p:spPr>
          <a:xfrm>
            <a:off x="6594600" y="381000"/>
            <a:ext cx="2502300" cy="277500"/>
          </a:xfrm>
          <a:prstGeom prst="rect">
            <a:avLst/>
          </a:prstGeom>
          <a:noFill/>
          <a:ln>
            <a:noFill/>
          </a:ln>
        </p:spPr>
        <p:txBody>
          <a:bodyPr lIns="91425" tIns="91425" rIns="91425" bIns="91425" anchor="t" anchorCtr="0">
            <a:noAutofit/>
          </a:bodyPr>
          <a:lstStyle/>
          <a:p>
            <a:pPr lvl="0">
              <a:spcBef>
                <a:spcPts val="0"/>
              </a:spcBef>
              <a:buNone/>
            </a:pPr>
            <a:r>
              <a:rPr lang="en-US" b="1"/>
              <a:t>Skill - We Do/Independent</a:t>
            </a:r>
          </a:p>
        </p:txBody>
      </p:sp>
      <p:cxnSp>
        <p:nvCxnSpPr>
          <p:cNvPr id="132" name="Shape 132"/>
          <p:cNvCxnSpPr/>
          <p:nvPr/>
        </p:nvCxnSpPr>
        <p:spPr>
          <a:xfrm>
            <a:off x="1270000" y="1552225"/>
            <a:ext cx="7394400" cy="28200"/>
          </a:xfrm>
          <a:prstGeom prst="straightConnector1">
            <a:avLst/>
          </a:prstGeom>
          <a:noFill/>
          <a:ln w="28575" cap="flat" cmpd="sng">
            <a:solidFill>
              <a:srgbClr val="FF0000"/>
            </a:solidFill>
            <a:prstDash val="solid"/>
            <a:round/>
            <a:headEnd type="none" w="lg" len="lg"/>
            <a:tailEnd type="none" w="lg" len="lg"/>
          </a:ln>
        </p:spPr>
      </p:cxnSp>
      <p:cxnSp>
        <p:nvCxnSpPr>
          <p:cNvPr id="133" name="Shape 133"/>
          <p:cNvCxnSpPr/>
          <p:nvPr/>
        </p:nvCxnSpPr>
        <p:spPr>
          <a:xfrm>
            <a:off x="3142075" y="2154300"/>
            <a:ext cx="4092300" cy="0"/>
          </a:xfrm>
          <a:prstGeom prst="straightConnector1">
            <a:avLst/>
          </a:prstGeom>
          <a:noFill/>
          <a:ln w="28575" cap="flat" cmpd="sng">
            <a:solidFill>
              <a:srgbClr val="FF0000"/>
            </a:solidFill>
            <a:prstDash val="solid"/>
            <a:round/>
            <a:headEnd type="none" w="lg" len="lg"/>
            <a:tailEnd type="none" w="lg" len="lg"/>
          </a:ln>
        </p:spPr>
      </p:cxnSp>
      <p:cxnSp>
        <p:nvCxnSpPr>
          <p:cNvPr id="134" name="Shape 134"/>
          <p:cNvCxnSpPr/>
          <p:nvPr/>
        </p:nvCxnSpPr>
        <p:spPr>
          <a:xfrm rot="10800000" flipH="1">
            <a:off x="4957700" y="1298325"/>
            <a:ext cx="1590000" cy="9300"/>
          </a:xfrm>
          <a:prstGeom prst="straightConnector1">
            <a:avLst/>
          </a:prstGeom>
          <a:noFill/>
          <a:ln w="28575" cap="flat" cmpd="sng">
            <a:solidFill>
              <a:srgbClr val="FF0000"/>
            </a:solidFill>
            <a:prstDash val="solid"/>
            <a:round/>
            <a:headEnd type="none" w="lg" len="lg"/>
            <a:tailEnd type="none" w="lg" len="lg"/>
          </a:ln>
        </p:spPr>
      </p:cxnSp>
      <p:cxnSp>
        <p:nvCxnSpPr>
          <p:cNvPr id="135" name="Shape 135"/>
          <p:cNvCxnSpPr/>
          <p:nvPr/>
        </p:nvCxnSpPr>
        <p:spPr>
          <a:xfrm>
            <a:off x="2361250" y="1853250"/>
            <a:ext cx="1580400" cy="0"/>
          </a:xfrm>
          <a:prstGeom prst="straightConnector1">
            <a:avLst/>
          </a:prstGeom>
          <a:noFill/>
          <a:ln w="28575" cap="flat" cmpd="sng">
            <a:solidFill>
              <a:srgbClr val="FF0000"/>
            </a:solidFill>
            <a:prstDash val="solid"/>
            <a:round/>
            <a:headEnd type="none" w="lg" len="lg"/>
            <a:tailEnd type="none" w="lg" len="lg"/>
          </a:ln>
        </p:spPr>
      </p:cxnSp>
      <p:cxnSp>
        <p:nvCxnSpPr>
          <p:cNvPr id="136" name="Shape 136"/>
          <p:cNvCxnSpPr/>
          <p:nvPr/>
        </p:nvCxnSpPr>
        <p:spPr>
          <a:xfrm rot="10800000" flipH="1">
            <a:off x="3311400" y="2398800"/>
            <a:ext cx="5343300" cy="18900"/>
          </a:xfrm>
          <a:prstGeom prst="straightConnector1">
            <a:avLst/>
          </a:prstGeom>
          <a:noFill/>
          <a:ln w="28575" cap="flat" cmpd="sng">
            <a:solidFill>
              <a:srgbClr val="FF0000"/>
            </a:solidFill>
            <a:prstDash val="solid"/>
            <a:round/>
            <a:headEnd type="none" w="lg" len="lg"/>
            <a:tailEnd type="none" w="lg" len="lg"/>
          </a:ln>
        </p:spPr>
      </p:cxnSp>
      <p:cxnSp>
        <p:nvCxnSpPr>
          <p:cNvPr id="137" name="Shape 137"/>
          <p:cNvCxnSpPr/>
          <p:nvPr/>
        </p:nvCxnSpPr>
        <p:spPr>
          <a:xfrm>
            <a:off x="366900" y="2718750"/>
            <a:ext cx="3179700" cy="0"/>
          </a:xfrm>
          <a:prstGeom prst="straightConnector1">
            <a:avLst/>
          </a:prstGeom>
          <a:noFill/>
          <a:ln w="28575" cap="flat" cmpd="sng">
            <a:solidFill>
              <a:srgbClr val="FF0000"/>
            </a:solidFill>
            <a:prstDash val="solid"/>
            <a:round/>
            <a:headEnd type="none" w="lg" len="lg"/>
            <a:tailEnd type="none" w="lg" len="lg"/>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191375" y="527750"/>
            <a:ext cx="8620200" cy="2482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262626"/>
              </a:buClr>
              <a:buSzPct val="25000"/>
              <a:buFont typeface="Arial"/>
              <a:buNone/>
            </a:pPr>
            <a:r>
              <a:rPr lang="en-US" sz="2400" b="1">
                <a:latin typeface="Arial"/>
                <a:ea typeface="Arial"/>
                <a:cs typeface="Arial"/>
                <a:sym typeface="Arial"/>
              </a:rPr>
              <a:t>Steps: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Read the text.</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List the key facts about each plan on the Graphic Organizer.</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Highlight similarities between the plans.</a:t>
            </a:r>
          </a:p>
        </p:txBody>
      </p:sp>
      <p:sp>
        <p:nvSpPr>
          <p:cNvPr id="143" name="Shape 143"/>
          <p:cNvSpPr txBox="1"/>
          <p:nvPr/>
        </p:nvSpPr>
        <p:spPr>
          <a:xfrm>
            <a:off x="6424100" y="441000"/>
            <a:ext cx="2371200" cy="520800"/>
          </a:xfrm>
          <a:prstGeom prst="rect">
            <a:avLst/>
          </a:prstGeom>
          <a:noFill/>
          <a:ln>
            <a:noFill/>
          </a:ln>
        </p:spPr>
        <p:txBody>
          <a:bodyPr lIns="91425" tIns="91425" rIns="91425" bIns="91425" anchor="t" anchorCtr="0">
            <a:noAutofit/>
          </a:bodyPr>
          <a:lstStyle/>
          <a:p>
            <a:pPr lvl="0" rtl="0">
              <a:spcBef>
                <a:spcPts val="0"/>
              </a:spcBef>
              <a:buNone/>
            </a:pPr>
            <a:r>
              <a:rPr lang="en-US" sz="2400" b="1"/>
              <a:t>Skills</a:t>
            </a:r>
          </a:p>
        </p:txBody>
      </p:sp>
      <p:graphicFrame>
        <p:nvGraphicFramePr>
          <p:cNvPr id="144" name="Shape 144"/>
          <p:cNvGraphicFramePr/>
          <p:nvPr/>
        </p:nvGraphicFramePr>
        <p:xfrm>
          <a:off x="375225" y="2502125"/>
          <a:ext cx="8393550" cy="3797375"/>
        </p:xfrm>
        <a:graphic>
          <a:graphicData uri="http://schemas.openxmlformats.org/drawingml/2006/table">
            <a:tbl>
              <a:tblPr>
                <a:noFill/>
                <a:tableStyleId>{C5641557-71DA-4B7E-A9CD-B01E38F91C00}</a:tableStyleId>
              </a:tblPr>
              <a:tblGrid>
                <a:gridCol w="2797850"/>
                <a:gridCol w="2797850"/>
                <a:gridCol w="2797850"/>
              </a:tblGrid>
              <a:tr h="577625">
                <a:tc>
                  <a:txBody>
                    <a:bodyPr/>
                    <a:lstStyle/>
                    <a:p>
                      <a:pPr lvl="0" algn="ctr" rtl="0">
                        <a:spcBef>
                          <a:spcPts val="0"/>
                        </a:spcBef>
                        <a:buNone/>
                      </a:pPr>
                      <a:r>
                        <a:rPr lang="en-US" sz="1800" b="1"/>
                        <a:t>Northern Position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3/5ths  Compromise</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Southern Position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2352475">
                <a:tc>
                  <a:txBody>
                    <a:bodyPr/>
                    <a:lstStyle/>
                    <a:p>
                      <a:pPr lvl="0" rtl="0">
                        <a:spcBef>
                          <a:spcPts val="0"/>
                        </a:spcBef>
                        <a:buClr>
                          <a:schemeClr val="dk1"/>
                        </a:buClr>
                        <a:buSzPct val="78571"/>
                        <a:buFont typeface="Arial"/>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Clr>
                          <a:schemeClr val="dk1"/>
                        </a:buClr>
                        <a:buSzPct val="78571"/>
                        <a:buFont typeface="Arial"/>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Clr>
                          <a:schemeClr val="dk1"/>
                        </a:buClr>
                        <a:buSzPct val="78571"/>
                        <a:buFont typeface="Arial"/>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867275">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endParaRPr sz="1800" b="1"/>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
        <p:nvSpPr>
          <p:cNvPr id="145" name="Shape 145"/>
          <p:cNvSpPr txBox="1"/>
          <p:nvPr/>
        </p:nvSpPr>
        <p:spPr>
          <a:xfrm>
            <a:off x="498600" y="3207925"/>
            <a:ext cx="2493000" cy="2088600"/>
          </a:xfrm>
          <a:prstGeom prst="rect">
            <a:avLst/>
          </a:prstGeom>
          <a:noFill/>
          <a:ln>
            <a:noFill/>
          </a:ln>
        </p:spPr>
        <p:txBody>
          <a:bodyPr lIns="91425" tIns="91425" rIns="91425" bIns="91425" anchor="t" anchorCtr="0">
            <a:noAutofit/>
          </a:bodyPr>
          <a:lstStyle/>
          <a:p>
            <a:pPr lvl="0" rtl="0">
              <a:spcBef>
                <a:spcPts val="0"/>
              </a:spcBef>
              <a:buClr>
                <a:schemeClr val="dk1"/>
              </a:buClr>
              <a:buSzPct val="57894"/>
              <a:buFont typeface="Arial"/>
              <a:buNone/>
            </a:pPr>
            <a:r>
              <a:rPr lang="en-US" sz="1900" b="1">
                <a:solidFill>
                  <a:schemeClr val="dk1"/>
                </a:solidFill>
                <a:latin typeface="Times New Roman"/>
                <a:ea typeface="Times New Roman"/>
                <a:cs typeface="Times New Roman"/>
                <a:sym typeface="Times New Roman"/>
              </a:rPr>
              <a:t>did want some limits on the Slave Trade</a:t>
            </a:r>
          </a:p>
        </p:txBody>
      </p:sp>
      <p:sp>
        <p:nvSpPr>
          <p:cNvPr id="146" name="Shape 146"/>
          <p:cNvSpPr txBox="1"/>
          <p:nvPr/>
        </p:nvSpPr>
        <p:spPr>
          <a:xfrm>
            <a:off x="3254975" y="3131725"/>
            <a:ext cx="2493000" cy="2041500"/>
          </a:xfrm>
          <a:prstGeom prst="rect">
            <a:avLst/>
          </a:prstGeom>
          <a:noFill/>
          <a:ln>
            <a:noFill/>
          </a:ln>
        </p:spPr>
        <p:txBody>
          <a:bodyPr lIns="91425" tIns="91425" rIns="91425" bIns="91425" anchor="t" anchorCtr="0">
            <a:noAutofit/>
          </a:bodyPr>
          <a:lstStyle/>
          <a:p>
            <a:pPr lvl="0" rtl="0">
              <a:spcBef>
                <a:spcPts val="0"/>
              </a:spcBef>
              <a:buClr>
                <a:schemeClr val="dk1"/>
              </a:buClr>
              <a:buSzPct val="57894"/>
              <a:buFont typeface="Arial"/>
              <a:buNone/>
            </a:pPr>
            <a:r>
              <a:rPr lang="en-US" sz="1900" b="1">
                <a:solidFill>
                  <a:schemeClr val="dk1"/>
                </a:solidFill>
                <a:latin typeface="Times New Roman"/>
                <a:ea typeface="Times New Roman"/>
                <a:cs typeface="Times New Roman"/>
                <a:sym typeface="Times New Roman"/>
              </a:rPr>
              <a:t>not make any laws pertaining to slavery or the slave trade for the next twenty years</a:t>
            </a:r>
          </a:p>
        </p:txBody>
      </p:sp>
      <p:sp>
        <p:nvSpPr>
          <p:cNvPr id="147" name="Shape 147"/>
          <p:cNvSpPr txBox="1"/>
          <p:nvPr/>
        </p:nvSpPr>
        <p:spPr>
          <a:xfrm>
            <a:off x="6105400" y="3141150"/>
            <a:ext cx="2493000" cy="2041500"/>
          </a:xfrm>
          <a:prstGeom prst="rect">
            <a:avLst/>
          </a:prstGeom>
          <a:noFill/>
          <a:ln>
            <a:noFill/>
          </a:ln>
        </p:spPr>
        <p:txBody>
          <a:bodyPr lIns="91425" tIns="91425" rIns="91425" bIns="91425" anchor="t" anchorCtr="0">
            <a:noAutofit/>
          </a:bodyPr>
          <a:lstStyle/>
          <a:p>
            <a:pPr lvl="0" rtl="0">
              <a:spcBef>
                <a:spcPts val="0"/>
              </a:spcBef>
              <a:buClr>
                <a:schemeClr val="dk1"/>
              </a:buClr>
              <a:buSzPct val="57894"/>
              <a:buFont typeface="Arial"/>
              <a:buNone/>
            </a:pPr>
            <a:r>
              <a:rPr lang="en-US" sz="1900" b="1">
                <a:solidFill>
                  <a:schemeClr val="dk1"/>
                </a:solidFill>
                <a:latin typeface="Times New Roman"/>
                <a:ea typeface="Times New Roman"/>
                <a:cs typeface="Times New Roman"/>
                <a:sym typeface="Times New Roman"/>
              </a:rPr>
              <a:t>Constitution did not abolish slavery itself or interfere in the Slave Trade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609600" y="277812"/>
            <a:ext cx="8229600" cy="10176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262626"/>
              </a:buClr>
              <a:buSzPct val="25000"/>
              <a:buFont typeface="Impact"/>
              <a:buNone/>
            </a:pPr>
            <a:r>
              <a:rPr lang="en-US" sz="4900" b="1" i="0" u="none" strike="noStrike" cap="none">
                <a:solidFill>
                  <a:srgbClr val="262626"/>
                </a:solidFill>
                <a:latin typeface="Impact"/>
                <a:ea typeface="Impact"/>
                <a:cs typeface="Impact"/>
                <a:sym typeface="Impact"/>
              </a:rPr>
              <a:t>The Slave Trade Compromise</a:t>
            </a:r>
          </a:p>
        </p:txBody>
      </p:sp>
      <p:sp>
        <p:nvSpPr>
          <p:cNvPr id="154" name="Shape 154"/>
          <p:cNvSpPr txBox="1"/>
          <p:nvPr/>
        </p:nvSpPr>
        <p:spPr>
          <a:xfrm>
            <a:off x="609600" y="1295400"/>
            <a:ext cx="7772400"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The North worried that the South could control Congress simply by importing more slaves</a:t>
            </a:r>
          </a:p>
        </p:txBody>
      </p:sp>
      <p:sp>
        <p:nvSpPr>
          <p:cNvPr id="155" name="Shape 155"/>
          <p:cNvSpPr txBox="1"/>
          <p:nvPr/>
        </p:nvSpPr>
        <p:spPr>
          <a:xfrm>
            <a:off x="609600" y="2286000"/>
            <a:ext cx="7239000"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A limit on the importation of Slaves was agreed upon</a:t>
            </a:r>
          </a:p>
        </p:txBody>
      </p:sp>
      <p:sp>
        <p:nvSpPr>
          <p:cNvPr id="156" name="Shape 156"/>
          <p:cNvSpPr txBox="1"/>
          <p:nvPr/>
        </p:nvSpPr>
        <p:spPr>
          <a:xfrm>
            <a:off x="811212" y="3263900"/>
            <a:ext cx="7543800"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Slaves could be imported only until 1808</a:t>
            </a:r>
          </a:p>
        </p:txBody>
      </p:sp>
      <p:sp>
        <p:nvSpPr>
          <p:cNvPr id="157" name="Shape 157"/>
          <p:cNvSpPr txBox="1"/>
          <p:nvPr/>
        </p:nvSpPr>
        <p:spPr>
          <a:xfrm>
            <a:off x="800100" y="4343400"/>
            <a:ext cx="7391399"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Each imported slave would have a $10.00 tax levied upon the transaction</a:t>
            </a:r>
          </a:p>
        </p:txBody>
      </p:sp>
      <p:sp>
        <p:nvSpPr>
          <p:cNvPr id="158" name="Shape 158"/>
          <p:cNvSpPr txBox="1"/>
          <p:nvPr/>
        </p:nvSpPr>
        <p:spPr>
          <a:xfrm>
            <a:off x="887412" y="5226050"/>
            <a:ext cx="7391399"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In exchange for the delay in ending the import of slaves the South agreed to let the national government regulate slave trade.</a:t>
            </a:r>
          </a:p>
        </p:txBody>
      </p:sp>
      <p:pic>
        <p:nvPicPr>
          <p:cNvPr id="159" name="Shape 159" descr="C:\Users\Terrilyn\AppData\Local\Microsoft\Windows\Temporary Internet Files\Content.IE5\2EAZU6Y2\MC900150052[1].wmf"/>
          <p:cNvPicPr preferRelativeResize="0"/>
          <p:nvPr/>
        </p:nvPicPr>
        <p:blipFill rotWithShape="1">
          <a:blip r:embed="rId3">
            <a:alphaModFix/>
          </a:blip>
          <a:srcRect/>
          <a:stretch/>
        </p:blipFill>
        <p:spPr>
          <a:xfrm>
            <a:off x="6526212" y="2751136"/>
            <a:ext cx="1855786" cy="1425574"/>
          </a:xfrm>
          <a:prstGeom prst="rect">
            <a:avLst/>
          </a:prstGeom>
          <a:noFill/>
          <a:ln>
            <a:noFill/>
          </a:ln>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762000" y="228600"/>
            <a:ext cx="7772400" cy="838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262626"/>
              </a:buClr>
              <a:buSzPct val="25000"/>
              <a:buFont typeface="Impact"/>
              <a:buNone/>
            </a:pPr>
            <a:r>
              <a:rPr lang="en-US" sz="4900" b="1" i="0" u="none" strike="noStrike" cap="none">
                <a:solidFill>
                  <a:srgbClr val="262626"/>
                </a:solidFill>
                <a:latin typeface="Impact"/>
                <a:ea typeface="Impact"/>
                <a:cs typeface="Impact"/>
                <a:sym typeface="Impact"/>
              </a:rPr>
              <a:t>The 3/5 Compromise</a:t>
            </a:r>
          </a:p>
        </p:txBody>
      </p:sp>
      <p:sp>
        <p:nvSpPr>
          <p:cNvPr id="165" name="Shape 165"/>
          <p:cNvSpPr txBox="1"/>
          <p:nvPr/>
        </p:nvSpPr>
        <p:spPr>
          <a:xfrm>
            <a:off x="762000" y="1066800"/>
            <a:ext cx="7772400" cy="646112"/>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Southerners wanted to count slaves towards representation in Congress but not taxes.</a:t>
            </a:r>
          </a:p>
        </p:txBody>
      </p:sp>
      <p:sp>
        <p:nvSpPr>
          <p:cNvPr id="166" name="Shape 166"/>
          <p:cNvSpPr txBox="1"/>
          <p:nvPr/>
        </p:nvSpPr>
        <p:spPr>
          <a:xfrm>
            <a:off x="762000" y="1981200"/>
            <a:ext cx="7619999" cy="646112"/>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Northerners realized that this would allow the south to dominate (control) Congress</a:t>
            </a:r>
          </a:p>
        </p:txBody>
      </p:sp>
      <p:sp>
        <p:nvSpPr>
          <p:cNvPr id="167" name="Shape 167"/>
          <p:cNvSpPr txBox="1"/>
          <p:nvPr/>
        </p:nvSpPr>
        <p:spPr>
          <a:xfrm>
            <a:off x="3517900" y="3124200"/>
            <a:ext cx="5333999" cy="120015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Northerners argued that slaves were not free and therefore could not be counted toward representation but should count for taxes.</a:t>
            </a:r>
          </a:p>
        </p:txBody>
      </p:sp>
      <p:sp>
        <p:nvSpPr>
          <p:cNvPr id="168" name="Shape 168"/>
          <p:cNvSpPr txBox="1"/>
          <p:nvPr/>
        </p:nvSpPr>
        <p:spPr>
          <a:xfrm>
            <a:off x="3429000" y="4722812"/>
            <a:ext cx="5181600" cy="922337"/>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Times New Roman"/>
              <a:buNone/>
            </a:pPr>
            <a:r>
              <a:rPr lang="en-US" sz="2000" b="1" i="0" u="none">
                <a:solidFill>
                  <a:schemeClr val="dk1"/>
                </a:solidFill>
                <a:latin typeface="Times New Roman"/>
                <a:ea typeface="Times New Roman"/>
                <a:cs typeface="Times New Roman"/>
                <a:sym typeface="Times New Roman"/>
              </a:rPr>
              <a:t>A compromise was reached: three out of every five slaves would be counted for the purpose of representation and taxes. </a:t>
            </a:r>
          </a:p>
        </p:txBody>
      </p:sp>
      <p:pic>
        <p:nvPicPr>
          <p:cNvPr id="169" name="Shape 169"/>
          <p:cNvPicPr preferRelativeResize="0"/>
          <p:nvPr/>
        </p:nvPicPr>
        <p:blipFill rotWithShape="1">
          <a:blip r:embed="rId3">
            <a:alphaModFix/>
          </a:blip>
          <a:srcRect/>
          <a:stretch/>
        </p:blipFill>
        <p:spPr>
          <a:xfrm>
            <a:off x="204786" y="2819400"/>
            <a:ext cx="3008311" cy="3741737"/>
          </a:xfrm>
          <a:prstGeom prst="rect">
            <a:avLst/>
          </a:prstGeom>
          <a:noFill/>
          <a:ln>
            <a:noFill/>
          </a:ln>
        </p:spPr>
      </p:pic>
      <p:sp>
        <p:nvSpPr>
          <p:cNvPr id="170" name="Shape 170"/>
          <p:cNvSpPr txBox="1"/>
          <p:nvPr/>
        </p:nvSpPr>
        <p:spPr>
          <a:xfrm>
            <a:off x="2043111" y="2819400"/>
            <a:ext cx="1165224" cy="3827461"/>
          </a:xfrm>
          <a:prstGeom prst="rect">
            <a:avLst/>
          </a:prstGeom>
          <a:solidFill>
            <a:schemeClr val="accent1">
              <a:alpha val="51764"/>
            </a:schemeClr>
          </a:solidFill>
          <a:ln w="22225" cap="flat" cmpd="sng">
            <a:solidFill>
              <a:srgbClr val="7E0000"/>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71" name="Shape 171"/>
          <p:cNvSpPr/>
          <p:nvPr/>
        </p:nvSpPr>
        <p:spPr>
          <a:xfrm>
            <a:off x="577850" y="0"/>
            <a:ext cx="2895600" cy="2420937"/>
          </a:xfrm>
          <a:prstGeom prst="cloudCallout">
            <a:avLst>
              <a:gd name="adj1" fmla="val 5397"/>
              <a:gd name="adj2" fmla="val 24780"/>
            </a:avLst>
          </a:prstGeom>
          <a:solidFill>
            <a:schemeClr val="accent1"/>
          </a:solidFill>
          <a:ln w="22225" cap="flat" cmpd="sng">
            <a:solidFill>
              <a:srgbClr val="7E0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FFFF"/>
              </a:buClr>
              <a:buSzPct val="25000"/>
              <a:buFont typeface="Times New Roman"/>
              <a:buNone/>
            </a:pPr>
            <a:r>
              <a:rPr lang="en-US" sz="3200" b="0" i="0" u="none">
                <a:solidFill>
                  <a:srgbClr val="FFFFFF"/>
                </a:solidFill>
                <a:latin typeface="Times New Roman"/>
                <a:ea typeface="Times New Roman"/>
                <a:cs typeface="Times New Roman"/>
                <a:sym typeface="Times New Roman"/>
              </a:rPr>
              <a:t>I count!</a:t>
            </a:r>
          </a:p>
        </p:txBody>
      </p:sp>
      <p:sp>
        <p:nvSpPr>
          <p:cNvPr id="172" name="Shape 172"/>
          <p:cNvSpPr/>
          <p:nvPr/>
        </p:nvSpPr>
        <p:spPr>
          <a:xfrm>
            <a:off x="3294062" y="1985961"/>
            <a:ext cx="2895600" cy="2420937"/>
          </a:xfrm>
          <a:prstGeom prst="cloudCallout">
            <a:avLst>
              <a:gd name="adj1" fmla="val -521"/>
              <a:gd name="adj2" fmla="val 21300"/>
            </a:avLst>
          </a:prstGeom>
          <a:solidFill>
            <a:schemeClr val="accent1"/>
          </a:solidFill>
          <a:ln w="22225" cap="flat" cmpd="sng">
            <a:solidFill>
              <a:srgbClr val="7E0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FFFF"/>
              </a:buClr>
              <a:buSzPct val="25000"/>
              <a:buFont typeface="Times New Roman"/>
              <a:buNone/>
            </a:pPr>
            <a:r>
              <a:rPr lang="en-US" sz="3200" b="0" i="0" u="none">
                <a:solidFill>
                  <a:srgbClr val="FFFFFF"/>
                </a:solidFill>
                <a:latin typeface="Times New Roman"/>
                <a:ea typeface="Times New Roman"/>
                <a:cs typeface="Times New Roman"/>
                <a:sym typeface="Times New Roman"/>
              </a:rPr>
              <a:t>I don’t, oh no!</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345300" y="439850"/>
            <a:ext cx="2484600" cy="9039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262626"/>
              </a:buClr>
              <a:buSzPct val="25000"/>
              <a:buFont typeface="Impact"/>
              <a:buNone/>
            </a:pPr>
            <a:r>
              <a:rPr lang="en-US" sz="4900" b="1"/>
              <a:t>Closure</a:t>
            </a:r>
          </a:p>
        </p:txBody>
      </p:sp>
      <p:sp>
        <p:nvSpPr>
          <p:cNvPr id="178" name="Shape 178"/>
          <p:cNvSpPr txBox="1">
            <a:spLocks noGrp="1"/>
          </p:cNvSpPr>
          <p:nvPr>
            <p:ph type="body" idx="1"/>
          </p:nvPr>
        </p:nvSpPr>
        <p:spPr>
          <a:xfrm>
            <a:off x="457200" y="1343750"/>
            <a:ext cx="8229600" cy="4495800"/>
          </a:xfrm>
          <a:prstGeom prst="rect">
            <a:avLst/>
          </a:prstGeom>
          <a:noFill/>
          <a:ln>
            <a:noFill/>
          </a:ln>
        </p:spPr>
        <p:txBody>
          <a:bodyPr lIns="91425" tIns="45700" rIns="91425" bIns="45700" anchor="t" anchorCtr="0">
            <a:noAutofit/>
          </a:bodyPr>
          <a:lstStyle/>
          <a:p>
            <a:pPr marL="0" marR="0" lvl="0" indent="0" algn="l" rtl="0">
              <a:lnSpc>
                <a:spcPct val="90000"/>
              </a:lnSpc>
              <a:spcBef>
                <a:spcPts val="560"/>
              </a:spcBef>
              <a:spcAft>
                <a:spcPts val="0"/>
              </a:spcAft>
              <a:buNone/>
            </a:pPr>
            <a:r>
              <a:rPr lang="en-US" sz="3000" b="1">
                <a:solidFill>
                  <a:srgbClr val="000000"/>
                </a:solidFill>
              </a:rPr>
              <a:t>What was the disagreement between the North and South over slaves?</a:t>
            </a:r>
          </a:p>
          <a:p>
            <a:pPr marL="0" marR="0" lvl="0" indent="0" algn="l" rtl="0">
              <a:lnSpc>
                <a:spcPct val="90000"/>
              </a:lnSpc>
              <a:spcBef>
                <a:spcPts val="560"/>
              </a:spcBef>
              <a:spcAft>
                <a:spcPts val="0"/>
              </a:spcAft>
              <a:buNone/>
            </a:pPr>
            <a:endParaRPr sz="3000" b="1">
              <a:solidFill>
                <a:srgbClr val="000000"/>
              </a:solidFill>
            </a:endParaRPr>
          </a:p>
          <a:p>
            <a:pPr marL="0" marR="0" lvl="0" indent="0" algn="l" rtl="0">
              <a:lnSpc>
                <a:spcPct val="90000"/>
              </a:lnSpc>
              <a:spcBef>
                <a:spcPts val="560"/>
              </a:spcBef>
              <a:spcAft>
                <a:spcPts val="0"/>
              </a:spcAft>
              <a:buNone/>
            </a:pPr>
            <a:r>
              <a:rPr lang="en-US" sz="3000" b="1">
                <a:solidFill>
                  <a:srgbClr val="000000"/>
                </a:solidFill>
              </a:rPr>
              <a:t>How was the disagreement over slavery solved?</a:t>
            </a:r>
          </a:p>
        </p:txBody>
      </p:sp>
    </p:spTree>
  </p:cSld>
  <p:clrMapOvr>
    <a:masterClrMapping/>
  </p:clrMapOvr>
  <p:transition spd="slow">
    <p:fade/>
  </p:transition>
</p:sld>
</file>

<file path=ppt/theme/theme1.xml><?xml version="1.0" encoding="utf-8"?>
<a:theme xmlns:a="http://schemas.openxmlformats.org/drawingml/2006/main" name="1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460</Words>
  <Application>Microsoft Office PowerPoint</Application>
  <PresentationFormat>On-screen Show (4:3)</PresentationFormat>
  <Paragraphs>64</Paragraphs>
  <Slides>10</Slides>
  <Notes>10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Arial</vt:lpstr>
      <vt:lpstr>Calibri</vt:lpstr>
      <vt:lpstr>Impact</vt:lpstr>
      <vt:lpstr>Times New Roman</vt:lpstr>
      <vt:lpstr>Verdana</vt:lpstr>
      <vt:lpstr>1_NewsPrint</vt:lpstr>
      <vt:lpstr>NewsPrint</vt:lpstr>
      <vt:lpstr>5_NewsPrint</vt:lpstr>
      <vt:lpstr>PowerPoint Presentation</vt:lpstr>
      <vt:lpstr>Objective:  Evaluate the major debates over slavery that occurred when writing the Constitution.</vt:lpstr>
      <vt:lpstr>PowerPoint Presentation</vt:lpstr>
      <vt:lpstr>Steps: Read the text. List the key facts about each plan on the Graphic Organizer. Highlight similarities between the plans.</vt:lpstr>
      <vt:lpstr>Slavery   The Atlantic Slave Trade</vt:lpstr>
      <vt:lpstr>Slavery and Population  22. When the delegates met for the Constitutional Convention, the Slave Trade was a major issue. 23. Delegates from Southern states wanted to make sure the new Constitution did not abolish slavery itself or interfere in the Slave Trade. 24. Delegates from Northern states knew that they would not be able to get slavery abolished but they did want some limits on the Slave Trade. 25. Their compromise was to agree to not make any laws pertaining to slavery or the slave trade for the next twenty years. 26. After that, the issue could be revisited.  27. Another major issue relating to slavery that the writers of the Constitution faced was population.     28. Throughout the discussions of the Constitutional Convention, the issue of a government based on the population of the states was brought up. 29. Northern states, who were mostly free of slaves, believed that since a slave could not vote, they should not count as part of the population. 30. Southern states, however, believed that since slaves were a part of their daily lives and economic welfare, they should be counted as part of the population.      31. Roger Sherman, a delegate from Connecticut, proposed a compromise that was eventually agreed upon by both the Northern and Southern states.       32. Each slave would count as 3/5 of a person when population was counted to determine the number of representatives each state would receive in the government. </vt:lpstr>
      <vt:lpstr>Steps: Read the text. List the key facts about each plan on the Graphic Organizer. Highlight similarities between the plans.</vt:lpstr>
      <vt:lpstr>The Slave Trade Compromise</vt:lpstr>
      <vt:lpstr>The 3/5 Compromise</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Terrilyn</dc:creator>
  <cp:lastModifiedBy>Microsoft account</cp:lastModifiedBy>
  <cp:revision>1</cp:revision>
  <dcterms:modified xsi:type="dcterms:W3CDTF">2016-11-26T23:58:11Z</dcterms:modified>
</cp:coreProperties>
</file>